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5" r:id="rId9"/>
    <p:sldId id="266" r:id="rId10"/>
    <p:sldId id="267" r:id="rId11"/>
    <p:sldId id="269"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C2C1E0B-EC8F-412D-B846-A95C8215943C}" type="datetimeFigureOut">
              <a:rPr lang="el-GR" smtClean="0"/>
              <a:pPr/>
              <a:t>3/5/2010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2C1E0B-EC8F-412D-B846-A95C8215943C}" type="datetimeFigureOut">
              <a:rPr lang="el-GR" smtClean="0"/>
              <a:pPr/>
              <a:t>3/5/2010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2C1E0B-EC8F-412D-B846-A95C8215943C}" type="datetimeFigureOut">
              <a:rPr lang="el-GR" smtClean="0"/>
              <a:pPr/>
              <a:t>3/5/2010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2C1E0B-EC8F-412D-B846-A95C8215943C}" type="datetimeFigureOut">
              <a:rPr lang="el-GR" smtClean="0"/>
              <a:pPr/>
              <a:t>3/5/2010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C1E0B-EC8F-412D-B846-A95C8215943C}" type="datetimeFigureOut">
              <a:rPr lang="el-GR" smtClean="0"/>
              <a:pPr/>
              <a:t>3/5/2010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C2C1E0B-EC8F-412D-B846-A95C8215943C}" type="datetimeFigureOut">
              <a:rPr lang="el-GR" smtClean="0"/>
              <a:pPr/>
              <a:t>3/5/2010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C2C1E0B-EC8F-412D-B846-A95C8215943C}" type="datetimeFigureOut">
              <a:rPr lang="el-GR" smtClean="0"/>
              <a:pPr/>
              <a:t>3/5/2010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C2C1E0B-EC8F-412D-B846-A95C8215943C}" type="datetimeFigureOut">
              <a:rPr lang="el-GR" smtClean="0"/>
              <a:pPr/>
              <a:t>3/5/2010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C1E0B-EC8F-412D-B846-A95C8215943C}" type="datetimeFigureOut">
              <a:rPr lang="el-GR" smtClean="0"/>
              <a:pPr/>
              <a:t>3/5/2010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C1E0B-EC8F-412D-B846-A95C8215943C}" type="datetimeFigureOut">
              <a:rPr lang="el-GR" smtClean="0"/>
              <a:pPr/>
              <a:t>3/5/2010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C1E0B-EC8F-412D-B846-A95C8215943C}" type="datetimeFigureOut">
              <a:rPr lang="el-GR" smtClean="0"/>
              <a:pPr/>
              <a:t>3/5/2010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EDA27C-CDD4-4ACE-A2C4-0E3E7A19304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C1E0B-EC8F-412D-B846-A95C8215943C}" type="datetimeFigureOut">
              <a:rPr lang="el-GR" smtClean="0"/>
              <a:pPr/>
              <a:t>3/5/2010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DA27C-CDD4-4ACE-A2C4-0E3E7A19304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785794"/>
            <a:ext cx="7500990" cy="1477328"/>
          </a:xfrm>
          <a:prstGeom prst="rect">
            <a:avLst/>
          </a:prstGeom>
          <a:noFill/>
        </p:spPr>
        <p:txBody>
          <a:bodyPr wrap="square" rtlCol="0">
            <a:spAutoFit/>
          </a:bodyPr>
          <a:lstStyle/>
          <a:p>
            <a:r>
              <a:rPr lang="el-GR" dirty="0"/>
              <a:t>Σκηνή </a:t>
            </a:r>
            <a:r>
              <a:rPr lang="el-GR" dirty="0" smtClean="0"/>
              <a:t>1</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00:00:12 </a:t>
            </a:r>
            <a:endParaRPr lang="en-GB" dirty="0" smtClean="0"/>
          </a:p>
          <a:p>
            <a:endParaRPr lang="en-GB" dirty="0"/>
          </a:p>
          <a:p>
            <a:r>
              <a:rPr lang="el-GR" dirty="0" smtClean="0"/>
              <a:t>Εικόνα                                                              Ήχος</a:t>
            </a:r>
            <a:endParaRPr lang="el-GR" dirty="0"/>
          </a:p>
        </p:txBody>
      </p:sp>
      <p:sp>
        <p:nvSpPr>
          <p:cNvPr id="6" name="Rectangle 5"/>
          <p:cNvSpPr/>
          <p:nvPr/>
        </p:nvSpPr>
        <p:spPr>
          <a:xfrm>
            <a:off x="714348" y="1285860"/>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5" name="Rectangle 4"/>
          <p:cNvSpPr/>
          <p:nvPr/>
        </p:nvSpPr>
        <p:spPr>
          <a:xfrm>
            <a:off x="714348" y="785794"/>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714348" y="1785926"/>
            <a:ext cx="3786214" cy="528641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500562" y="1785926"/>
            <a:ext cx="3714776" cy="528641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Rectangle 10"/>
          <p:cNvSpPr/>
          <p:nvPr/>
        </p:nvSpPr>
        <p:spPr>
          <a:xfrm>
            <a:off x="714348" y="1785926"/>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p:cNvSpPr txBox="1"/>
          <p:nvPr/>
        </p:nvSpPr>
        <p:spPr>
          <a:xfrm>
            <a:off x="642910" y="2285992"/>
            <a:ext cx="4143404" cy="5078313"/>
          </a:xfrm>
          <a:prstGeom prst="rect">
            <a:avLst/>
          </a:prstGeom>
          <a:noFill/>
        </p:spPr>
        <p:txBody>
          <a:bodyPr wrap="square" rtlCol="0">
            <a:spAutoFit/>
          </a:bodyPr>
          <a:lstStyle/>
          <a:p>
            <a:r>
              <a:rPr lang="el-GR" dirty="0" smtClean="0"/>
              <a:t>Πλάνο 1</a:t>
            </a:r>
          </a:p>
          <a:p>
            <a:r>
              <a:rPr lang="el-GR" dirty="0" smtClean="0"/>
              <a:t>Εμφανίζονται </a:t>
            </a:r>
            <a:r>
              <a:rPr lang="el-GR" dirty="0"/>
              <a:t>ο </a:t>
            </a:r>
            <a:r>
              <a:rPr lang="en-GB" dirty="0"/>
              <a:t>Juan</a:t>
            </a:r>
            <a:r>
              <a:rPr lang="el-GR" dirty="0"/>
              <a:t> και η </a:t>
            </a:r>
            <a:r>
              <a:rPr lang="en-GB" dirty="0"/>
              <a:t>Juanita</a:t>
            </a:r>
            <a:r>
              <a:rPr lang="el-GR" dirty="0"/>
              <a:t>, πίσω τους εμφανίζεται </a:t>
            </a:r>
            <a:r>
              <a:rPr lang="el-GR" dirty="0" smtClean="0"/>
              <a:t>στον πίνακα ο χάρτης του κόσμου.</a:t>
            </a:r>
            <a:br>
              <a:rPr lang="el-GR" dirty="0" smtClean="0"/>
            </a:br>
            <a:endParaRPr lang="el-GR" dirty="0" smtClean="0"/>
          </a:p>
          <a:p>
            <a:r>
              <a:rPr lang="en-GB" dirty="0" smtClean="0"/>
              <a:t>Juan</a:t>
            </a:r>
            <a:r>
              <a:rPr lang="el-GR" dirty="0"/>
              <a:t>- Γεια σας παιδιά, εγώ είμαι ο </a:t>
            </a:r>
            <a:r>
              <a:rPr lang="en-GB" dirty="0"/>
              <a:t>Juan </a:t>
            </a:r>
            <a:endParaRPr lang="el-GR" dirty="0"/>
          </a:p>
          <a:p>
            <a:r>
              <a:rPr lang="en-GB" dirty="0"/>
              <a:t>Juanita</a:t>
            </a:r>
            <a:r>
              <a:rPr lang="el-GR" dirty="0"/>
              <a:t>- … και εγώ η </a:t>
            </a:r>
            <a:r>
              <a:rPr lang="en-GB" dirty="0"/>
              <a:t>Juanita</a:t>
            </a:r>
            <a:r>
              <a:rPr lang="el-GR" dirty="0"/>
              <a:t>. </a:t>
            </a:r>
            <a:endParaRPr lang="el-GR" dirty="0" smtClean="0"/>
          </a:p>
          <a:p>
            <a:endParaRPr lang="el-GR" dirty="0" smtClean="0"/>
          </a:p>
          <a:p>
            <a:r>
              <a:rPr lang="el-GR" dirty="0" smtClean="0"/>
              <a:t>Πλάνο 2</a:t>
            </a:r>
          </a:p>
          <a:p>
            <a:r>
              <a:rPr lang="en-GB" dirty="0" smtClean="0"/>
              <a:t>Juanita- </a:t>
            </a:r>
            <a:r>
              <a:rPr lang="el-GR" dirty="0" smtClean="0"/>
              <a:t>Μπορεί </a:t>
            </a:r>
            <a:r>
              <a:rPr lang="el-GR" dirty="0" smtClean="0"/>
              <a:t>κανείς σας να μαντέψει τι θα μάθουμε σήμερα;</a:t>
            </a:r>
          </a:p>
          <a:p>
            <a:r>
              <a:rPr lang="el-GR" dirty="0" smtClean="0"/>
              <a:t> </a:t>
            </a:r>
            <a:r>
              <a:rPr lang="el-GR" dirty="0" smtClean="0"/>
              <a:t>Στον </a:t>
            </a:r>
            <a:r>
              <a:rPr lang="el-GR" dirty="0" smtClean="0"/>
              <a:t>χάρτη του κόσμου τονίζεται με πορτοκαλί χρώμα το κομμάτι της Αμερικής και μεγεθύνεται ελαφρώς.</a:t>
            </a:r>
          </a:p>
          <a:p>
            <a:endParaRPr lang="el-GR" dirty="0"/>
          </a:p>
          <a:p>
            <a:r>
              <a:rPr lang="el-GR" dirty="0" smtClean="0"/>
              <a:t>Η κάμερα καλύπτει όλο το σκηνικό.</a:t>
            </a:r>
          </a:p>
          <a:p>
            <a:r>
              <a:rPr lang="el-GR" dirty="0"/>
              <a:t/>
            </a:r>
            <a:br>
              <a:rPr lang="el-GR" dirty="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00990" cy="1477328"/>
          </a:xfrm>
          <a:prstGeom prst="rect">
            <a:avLst/>
          </a:prstGeom>
          <a:noFill/>
        </p:spPr>
        <p:txBody>
          <a:bodyPr wrap="square" rtlCol="0">
            <a:spAutoFit/>
          </a:bodyPr>
          <a:lstStyle/>
          <a:p>
            <a:r>
              <a:rPr lang="el-GR" dirty="0"/>
              <a:t>Σκηνή </a:t>
            </a:r>
            <a:r>
              <a:rPr lang="el-GR" dirty="0" smtClean="0"/>
              <a:t>9</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00:00:40 </a:t>
            </a:r>
            <a:endParaRPr lang="en-GB" dirty="0" smtClean="0"/>
          </a:p>
          <a:p>
            <a:endParaRPr lang="en-GB" dirty="0"/>
          </a:p>
          <a:p>
            <a:r>
              <a:rPr lang="el-GR" dirty="0" smtClean="0"/>
              <a:t>Εικόνα                                                              Ήχος</a:t>
            </a:r>
            <a:endParaRPr lang="el-GR" dirty="0"/>
          </a:p>
        </p:txBody>
      </p:sp>
      <p:sp>
        <p:nvSpPr>
          <p:cNvPr id="5" name="Rectangle 4"/>
          <p:cNvSpPr/>
          <p:nvPr/>
        </p:nvSpPr>
        <p:spPr>
          <a:xfrm>
            <a:off x="642910" y="857232"/>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642910" y="357166"/>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642910" y="1357298"/>
            <a:ext cx="3786214" cy="550070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429124" y="1357298"/>
            <a:ext cx="3714776" cy="550070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42910" y="1357298"/>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57364"/>
            <a:ext cx="3786214" cy="5078313"/>
          </a:xfrm>
          <a:prstGeom prst="rect">
            <a:avLst/>
          </a:prstGeom>
          <a:noFill/>
        </p:spPr>
        <p:txBody>
          <a:bodyPr wrap="square" rtlCol="0">
            <a:spAutoFit/>
          </a:bodyPr>
          <a:lstStyle/>
          <a:p>
            <a:r>
              <a:rPr lang="el-GR" dirty="0" smtClean="0"/>
              <a:t>Οι ήρωες παραμένουν μπροστά στον πίνακα ο οποίος είναι κενός.</a:t>
            </a:r>
          </a:p>
          <a:p>
            <a:r>
              <a:rPr lang="en-GB" dirty="0" smtClean="0"/>
              <a:t>Juanita</a:t>
            </a:r>
            <a:r>
              <a:rPr lang="el-GR" dirty="0"/>
              <a:t>- </a:t>
            </a:r>
            <a:r>
              <a:rPr lang="en-GB" dirty="0"/>
              <a:t>Juan </a:t>
            </a:r>
            <a:r>
              <a:rPr lang="el-GR" dirty="0"/>
              <a:t>εσύ ξέρεις κάποιο πολιτιστικό στοιχείο της Νοτίου Αμερικής γνωστό σε όλο τον κόσμο?</a:t>
            </a:r>
          </a:p>
          <a:p>
            <a:r>
              <a:rPr lang="en-GB" dirty="0"/>
              <a:t>Juan</a:t>
            </a:r>
            <a:r>
              <a:rPr lang="el-GR" dirty="0"/>
              <a:t>- Γνωρίζω τον αστέρα του ποδοσφαίρου Ντιέγκο Μαραντόνα. Η πατρίδα του Μαραντόνα είναι η Αργεντινή.</a:t>
            </a:r>
            <a:br>
              <a:rPr lang="el-GR" dirty="0"/>
            </a:br>
            <a:r>
              <a:rPr lang="el-GR" dirty="0" smtClean="0"/>
              <a:t>Εμφανίζονται εικόνες του Μαραντόνα στον πίνακα.</a:t>
            </a:r>
            <a:r>
              <a:rPr lang="el-GR" dirty="0"/>
              <a:t/>
            </a:r>
            <a:br>
              <a:rPr lang="el-GR" dirty="0"/>
            </a:br>
            <a:r>
              <a:rPr lang="en-GB" dirty="0"/>
              <a:t>Juanita</a:t>
            </a:r>
            <a:r>
              <a:rPr lang="el-GR" dirty="0"/>
              <a:t>- Εσείς παιδιά ποια άλλα πολιτιστικά στοιχεία γνωρίζετε; Μπορείτε να το συζητήσετε με τους συμμαθητές σας</a:t>
            </a:r>
            <a:r>
              <a:rPr lang="el-GR" dirty="0" smtClean="0"/>
              <a:t>.</a:t>
            </a:r>
            <a:r>
              <a:rPr lang="el-GR" dirty="0"/>
              <a:t/>
            </a:r>
            <a:br>
              <a:rPr lang="el-GR" dirty="0"/>
            </a:br>
            <a:r>
              <a:rPr lang="el-GR" dirty="0"/>
              <a:t>Εμφανίζονται εικόνες του καρναβαλιού του </a:t>
            </a:r>
            <a:r>
              <a:rPr lang="el-GR" dirty="0" smtClean="0"/>
              <a:t>Ρίο και χορευτών ταγκό στον πίνακα.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00990" cy="1477328"/>
          </a:xfrm>
          <a:prstGeom prst="rect">
            <a:avLst/>
          </a:prstGeom>
          <a:noFill/>
        </p:spPr>
        <p:txBody>
          <a:bodyPr wrap="square" rtlCol="0">
            <a:spAutoFit/>
          </a:bodyPr>
          <a:lstStyle/>
          <a:p>
            <a:r>
              <a:rPr lang="el-GR" dirty="0"/>
              <a:t>Σκηνή </a:t>
            </a:r>
            <a:r>
              <a:rPr lang="el-GR" dirty="0" smtClean="0"/>
              <a:t>10</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00:00:30 </a:t>
            </a:r>
            <a:endParaRPr lang="en-GB" dirty="0" smtClean="0"/>
          </a:p>
          <a:p>
            <a:endParaRPr lang="en-GB" dirty="0"/>
          </a:p>
          <a:p>
            <a:r>
              <a:rPr lang="el-GR" dirty="0" smtClean="0"/>
              <a:t>Εικόνα                                                              Ήχος</a:t>
            </a:r>
            <a:endParaRPr lang="el-GR" dirty="0"/>
          </a:p>
        </p:txBody>
      </p:sp>
      <p:sp>
        <p:nvSpPr>
          <p:cNvPr id="5" name="Rectangle 4"/>
          <p:cNvSpPr/>
          <p:nvPr/>
        </p:nvSpPr>
        <p:spPr>
          <a:xfrm>
            <a:off x="642910" y="857232"/>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642910" y="357166"/>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642910" y="1357298"/>
            <a:ext cx="3786214" cy="4714908"/>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429124" y="1357298"/>
            <a:ext cx="3714776" cy="4714908"/>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42910" y="1357298"/>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57364"/>
            <a:ext cx="3786214" cy="3693319"/>
          </a:xfrm>
          <a:prstGeom prst="rect">
            <a:avLst/>
          </a:prstGeom>
          <a:noFill/>
        </p:spPr>
        <p:txBody>
          <a:bodyPr wrap="square" rtlCol="0">
            <a:spAutoFit/>
          </a:bodyPr>
          <a:lstStyle/>
          <a:p>
            <a:r>
              <a:rPr lang="el-GR" dirty="0"/>
              <a:t>Το φόντο είναι κενό.</a:t>
            </a:r>
            <a:br>
              <a:rPr lang="el-GR" dirty="0"/>
            </a:br>
            <a:r>
              <a:rPr lang="en-GB" dirty="0"/>
              <a:t>Juan</a:t>
            </a:r>
            <a:r>
              <a:rPr lang="el-GR" dirty="0"/>
              <a:t>- </a:t>
            </a:r>
            <a:r>
              <a:rPr lang="en-GB" dirty="0"/>
              <a:t>Juanita </a:t>
            </a:r>
            <a:r>
              <a:rPr lang="el-GR" dirty="0"/>
              <a:t>δεν σου φαίνεται παράξενο που αν και οι χώρες της Νοτίου Αμερικής παράγουν τόσα προϊόντα και έχουν μεγάλο φυσικό πλούτο έχουν </a:t>
            </a:r>
            <a:r>
              <a:rPr lang="el-GR" dirty="0" smtClean="0"/>
              <a:t>τόση φτώχεια;</a:t>
            </a:r>
            <a:endParaRPr lang="el-GR" dirty="0"/>
          </a:p>
          <a:p>
            <a:r>
              <a:rPr lang="en-GB" dirty="0"/>
              <a:t>Juanita</a:t>
            </a:r>
            <a:r>
              <a:rPr lang="el-GR" dirty="0"/>
              <a:t>-  Ναι </a:t>
            </a:r>
            <a:r>
              <a:rPr lang="en-GB" dirty="0"/>
              <a:t>Juan </a:t>
            </a:r>
            <a:r>
              <a:rPr lang="el-GR" dirty="0"/>
              <a:t>είναι περίεργο. Μήπως τα πλούτη των χωρών αυτών δεν φτάνουν </a:t>
            </a:r>
            <a:r>
              <a:rPr lang="el-GR" dirty="0" smtClean="0"/>
              <a:t>στους κατοίκους </a:t>
            </a:r>
            <a:r>
              <a:rPr lang="el-GR" dirty="0"/>
              <a:t>τους ή δεν κατανέμονται σωστά;</a:t>
            </a:r>
          </a:p>
          <a:p>
            <a:r>
              <a:rPr lang="en-GB" dirty="0"/>
              <a:t>Juan</a:t>
            </a:r>
            <a:r>
              <a:rPr lang="el-GR" dirty="0"/>
              <a:t>- Εσείς παιδιά τι λέτε να φταίει; Σε ζευγάρια γράψτε σε ένα χαρτί την δικιά σας άποψη.</a:t>
            </a:r>
          </a:p>
        </p:txBody>
      </p:sp>
      <p:sp>
        <p:nvSpPr>
          <p:cNvPr id="11" name="TextBox 10"/>
          <p:cNvSpPr txBox="1"/>
          <p:nvPr/>
        </p:nvSpPr>
        <p:spPr>
          <a:xfrm>
            <a:off x="4429124" y="1857364"/>
            <a:ext cx="3786214" cy="923330"/>
          </a:xfrm>
          <a:prstGeom prst="rect">
            <a:avLst/>
          </a:prstGeom>
          <a:noFill/>
        </p:spPr>
        <p:txBody>
          <a:bodyPr wrap="square" rtlCol="0">
            <a:spAutoFit/>
          </a:bodyPr>
          <a:lstStyle/>
          <a:p>
            <a:r>
              <a:rPr lang="el-GR" dirty="0" smtClean="0"/>
              <a:t>Μόλις σταματήσουν οι ήρωες να μιλάνε ακούγεται η μουσική που ακούστηκε στον τίτλο του έργου</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85728"/>
            <a:ext cx="7500990" cy="1477328"/>
          </a:xfrm>
          <a:prstGeom prst="rect">
            <a:avLst/>
          </a:prstGeom>
          <a:noFill/>
        </p:spPr>
        <p:txBody>
          <a:bodyPr wrap="square" rtlCol="0">
            <a:spAutoFit/>
          </a:bodyPr>
          <a:lstStyle/>
          <a:p>
            <a:r>
              <a:rPr lang="el-GR" dirty="0" smtClean="0"/>
              <a:t>Τίτλος</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00:00:11</a:t>
            </a:r>
            <a:endParaRPr lang="en-GB" dirty="0" smtClean="0"/>
          </a:p>
          <a:p>
            <a:endParaRPr lang="en-GB" dirty="0"/>
          </a:p>
          <a:p>
            <a:r>
              <a:rPr lang="el-GR" dirty="0" smtClean="0"/>
              <a:t>Εικόνα                                                              Ήχος</a:t>
            </a:r>
            <a:endParaRPr lang="el-GR" dirty="0"/>
          </a:p>
        </p:txBody>
      </p:sp>
      <p:sp>
        <p:nvSpPr>
          <p:cNvPr id="5" name="Rectangle 4"/>
          <p:cNvSpPr/>
          <p:nvPr/>
        </p:nvSpPr>
        <p:spPr>
          <a:xfrm>
            <a:off x="714348" y="785794"/>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714348" y="285728"/>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714348" y="1285860"/>
            <a:ext cx="3786214" cy="478634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500562" y="1285860"/>
            <a:ext cx="3714776" cy="478634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714348" y="1285860"/>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57364"/>
            <a:ext cx="4000528" cy="2308324"/>
          </a:xfrm>
          <a:prstGeom prst="rect">
            <a:avLst/>
          </a:prstGeom>
          <a:noFill/>
        </p:spPr>
        <p:txBody>
          <a:bodyPr wrap="square" rtlCol="0">
            <a:spAutoFit/>
          </a:bodyPr>
          <a:lstStyle/>
          <a:p>
            <a:r>
              <a:rPr lang="en-GB" dirty="0" smtClean="0"/>
              <a:t>Juan, Juanita </a:t>
            </a:r>
            <a:r>
              <a:rPr lang="el-GR" dirty="0" smtClean="0"/>
              <a:t>μαζί- Η Νότια Αμερική</a:t>
            </a:r>
          </a:p>
          <a:p>
            <a:endParaRPr lang="el-GR" dirty="0"/>
          </a:p>
          <a:p>
            <a:r>
              <a:rPr lang="el-GR" dirty="0" smtClean="0"/>
              <a:t>Η οθόνη γίνεται μαύρη και εμφανίζεται</a:t>
            </a:r>
          </a:p>
          <a:p>
            <a:r>
              <a:rPr lang="el-GR" dirty="0" smtClean="0"/>
              <a:t>Και γραπτά ο τίτλος του μαθήματος πάνω από τον γεωφυσικό χάρτη  της Νοτίου Αμερικής.</a:t>
            </a:r>
          </a:p>
          <a:p>
            <a:r>
              <a:rPr lang="el-GR" dirty="0"/>
              <a:t/>
            </a:r>
            <a:br>
              <a:rPr lang="el-GR" dirty="0"/>
            </a:br>
            <a:endParaRPr lang="el-GR" dirty="0"/>
          </a:p>
        </p:txBody>
      </p:sp>
      <p:sp>
        <p:nvSpPr>
          <p:cNvPr id="11" name="TextBox 10"/>
          <p:cNvSpPr txBox="1"/>
          <p:nvPr/>
        </p:nvSpPr>
        <p:spPr>
          <a:xfrm>
            <a:off x="4572000" y="1857364"/>
            <a:ext cx="4000528" cy="1200329"/>
          </a:xfrm>
          <a:prstGeom prst="rect">
            <a:avLst/>
          </a:prstGeom>
          <a:noFill/>
        </p:spPr>
        <p:txBody>
          <a:bodyPr wrap="square" rtlCol="0">
            <a:spAutoFit/>
          </a:bodyPr>
          <a:lstStyle/>
          <a:p>
            <a:r>
              <a:rPr lang="el-GR" dirty="0" smtClean="0"/>
              <a:t>Ακούγεται παραδοσιακή μουσική </a:t>
            </a:r>
          </a:p>
          <a:p>
            <a:r>
              <a:rPr lang="el-GR" dirty="0" smtClean="0"/>
              <a:t>Πριν και μετά την εκφώνηση του</a:t>
            </a:r>
          </a:p>
          <a:p>
            <a:r>
              <a:rPr lang="el-GR" dirty="0"/>
              <a:t>τ</a:t>
            </a:r>
            <a:r>
              <a:rPr lang="el-GR" dirty="0" smtClean="0"/>
              <a:t>ίτλου από τους ήρωες.</a:t>
            </a:r>
            <a:r>
              <a:rPr lang="el-GR" dirty="0"/>
              <a:t/>
            </a:r>
            <a:br>
              <a:rPr lang="el-GR" dirty="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85728"/>
            <a:ext cx="7500990" cy="1477328"/>
          </a:xfrm>
          <a:prstGeom prst="rect">
            <a:avLst/>
          </a:prstGeom>
          <a:noFill/>
        </p:spPr>
        <p:txBody>
          <a:bodyPr wrap="square" rtlCol="0">
            <a:spAutoFit/>
          </a:bodyPr>
          <a:lstStyle/>
          <a:p>
            <a:r>
              <a:rPr lang="el-GR" dirty="0"/>
              <a:t>Σκηνή 2</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00:00:50</a:t>
            </a:r>
            <a:endParaRPr lang="en-GB" dirty="0" smtClean="0"/>
          </a:p>
          <a:p>
            <a:endParaRPr lang="en-GB" dirty="0"/>
          </a:p>
          <a:p>
            <a:r>
              <a:rPr lang="el-GR" dirty="0" smtClean="0"/>
              <a:t>Εικόνα                                                              Ήχος</a:t>
            </a:r>
            <a:endParaRPr lang="el-GR" dirty="0"/>
          </a:p>
        </p:txBody>
      </p:sp>
      <p:sp>
        <p:nvSpPr>
          <p:cNvPr id="5" name="Rectangle 4"/>
          <p:cNvSpPr/>
          <p:nvPr/>
        </p:nvSpPr>
        <p:spPr>
          <a:xfrm>
            <a:off x="714348" y="785794"/>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714348" y="285728"/>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714348" y="1285860"/>
            <a:ext cx="3786214" cy="850112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500562" y="1285860"/>
            <a:ext cx="3714776" cy="850112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714348" y="1285860"/>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714348" y="1785926"/>
            <a:ext cx="3786214" cy="8217634"/>
          </a:xfrm>
          <a:prstGeom prst="rect">
            <a:avLst/>
          </a:prstGeom>
          <a:noFill/>
        </p:spPr>
        <p:txBody>
          <a:bodyPr wrap="square" rtlCol="0">
            <a:spAutoFit/>
          </a:bodyPr>
          <a:lstStyle/>
          <a:p>
            <a:r>
              <a:rPr lang="el-GR" sz="1600" dirty="0"/>
              <a:t>Ο </a:t>
            </a:r>
            <a:r>
              <a:rPr lang="en-GB" sz="1600" dirty="0"/>
              <a:t>Juan</a:t>
            </a:r>
            <a:r>
              <a:rPr lang="el-GR" sz="1600" dirty="0"/>
              <a:t> και η </a:t>
            </a:r>
            <a:r>
              <a:rPr lang="en-GB" sz="1600" dirty="0"/>
              <a:t>Juanita </a:t>
            </a:r>
            <a:r>
              <a:rPr lang="el-GR" sz="1600" dirty="0"/>
              <a:t>βρίσκονται μπροστά από τον </a:t>
            </a:r>
            <a:r>
              <a:rPr lang="el-GR" sz="1600" dirty="0" smtClean="0"/>
              <a:t>χάρτη  της Νοτίου Αμερικής  (στον πίνακα)μέσα </a:t>
            </a:r>
            <a:r>
              <a:rPr lang="el-GR" sz="1600" dirty="0"/>
              <a:t>από τον οποίο εμφανίζονται φιγούρες των διαφορετικών φυλετικών ομάδων</a:t>
            </a:r>
            <a:r>
              <a:rPr lang="el-GR" sz="1600" dirty="0" smtClean="0"/>
              <a:t>.</a:t>
            </a:r>
            <a:br>
              <a:rPr lang="el-GR" sz="1600" dirty="0" smtClean="0"/>
            </a:br>
            <a:endParaRPr lang="el-GR" sz="1600" dirty="0"/>
          </a:p>
          <a:p>
            <a:r>
              <a:rPr lang="en-GB" sz="1600" dirty="0"/>
              <a:t>Juan</a:t>
            </a:r>
            <a:r>
              <a:rPr lang="el-GR" sz="1600" dirty="0"/>
              <a:t>- Οι κάτοικοι της Νοτίου Αμερικής κατάγονται κυρίως από 4 φυλετικές ομάδες: Η πρώτη ομάδα είναι των ινδιάνων, οι οποίοι κατοικούσαν στην περιοχή πριν από την ανακάλυψη της ηπείρου (εμφανίζεται η φιγούρα ενός ινδιάνου)</a:t>
            </a:r>
          </a:p>
          <a:p>
            <a:r>
              <a:rPr lang="en-GB" sz="1600" dirty="0"/>
              <a:t>Juanita</a:t>
            </a:r>
            <a:r>
              <a:rPr lang="el-GR" sz="1600" dirty="0"/>
              <a:t>-Η δεύτερη ομάδα είναι οι Ίβηρες, δηλαδή Ισπανοί και Πορτογάλοι που ήρθαν ως </a:t>
            </a:r>
            <a:r>
              <a:rPr lang="el-GR" sz="1600" dirty="0" smtClean="0"/>
              <a:t>κατακτητές (εμφανίζεται η φιγούρα ενός </a:t>
            </a:r>
            <a:r>
              <a:rPr lang="el-GR" sz="1600" dirty="0"/>
              <a:t>ί</a:t>
            </a:r>
            <a:r>
              <a:rPr lang="el-GR" sz="1600" dirty="0" smtClean="0"/>
              <a:t>βηρα)</a:t>
            </a:r>
            <a:endParaRPr lang="el-GR" sz="1600" dirty="0"/>
          </a:p>
          <a:p>
            <a:r>
              <a:rPr lang="en-GB" sz="1600" dirty="0"/>
              <a:t>Juan</a:t>
            </a:r>
            <a:r>
              <a:rPr lang="el-GR" sz="1600" dirty="0"/>
              <a:t>- Η τρίτη ομάδα είναι οι Αφρικανοί, τους οποίους έφεραν οι άποικοι ως σκλάβους </a:t>
            </a:r>
            <a:r>
              <a:rPr lang="el-GR" sz="1600" dirty="0" smtClean="0"/>
              <a:t>(εμφανίζεται η φιγούρα ενός Αφρικανού)</a:t>
            </a:r>
            <a:endParaRPr lang="el-GR" sz="1600" dirty="0"/>
          </a:p>
          <a:p>
            <a:r>
              <a:rPr lang="en-GB" sz="1600" dirty="0"/>
              <a:t>Juanita</a:t>
            </a:r>
            <a:r>
              <a:rPr lang="el-GR" sz="1600" dirty="0"/>
              <a:t>- Και η τέταρτη ομάδα είναι εκείνη των Ευρωπαίων οι οποίοι κατοίκησαν στην Νότιο Αμερική μετά την ανεξαρτησία των χωρών της</a:t>
            </a:r>
            <a:r>
              <a:rPr lang="el-GR" sz="1600" dirty="0" smtClean="0"/>
              <a:t>. (εμφανίζεται η φιγούρα ενός Ευρωπαίου) </a:t>
            </a:r>
          </a:p>
          <a:p>
            <a:r>
              <a:rPr lang="el-GR" sz="1600" dirty="0" smtClean="0"/>
              <a:t>Ο </a:t>
            </a:r>
            <a:r>
              <a:rPr lang="el-GR" sz="1600" dirty="0"/>
              <a:t>σημερινός πληθυσμός προέρχεται από την επιμιξία των φυλών αυτών. Έχει συνδυάσει τα διαφορετικά πολιτιστικά στοιχεία, τα ήθη, τα έθιμα και τις συμπεριφορές και έχει διαμορφώσει πλέον τον δικό του πολιτισμό.</a:t>
            </a:r>
          </a:p>
          <a:p>
            <a:endParaRPr lang="el-GR" sz="1600" dirty="0"/>
          </a:p>
        </p:txBody>
      </p:sp>
      <p:sp>
        <p:nvSpPr>
          <p:cNvPr id="11" name="TextBox 10"/>
          <p:cNvSpPr txBox="1"/>
          <p:nvPr/>
        </p:nvSpPr>
        <p:spPr>
          <a:xfrm>
            <a:off x="4572000" y="1857364"/>
            <a:ext cx="4000528" cy="646331"/>
          </a:xfrm>
          <a:prstGeom prst="rect">
            <a:avLst/>
          </a:prstGeom>
          <a:noFill/>
        </p:spPr>
        <p:txBody>
          <a:bodyPr wrap="square" rtlCol="0">
            <a:spAutoFit/>
          </a:bodyPr>
          <a:lstStyle/>
          <a:p>
            <a:r>
              <a:rPr lang="el-GR" dirty="0"/>
              <a:t/>
            </a:r>
            <a:br>
              <a:rPr lang="el-GR" dirty="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428604"/>
            <a:ext cx="7500990" cy="1477328"/>
          </a:xfrm>
          <a:prstGeom prst="rect">
            <a:avLst/>
          </a:prstGeom>
          <a:noFill/>
        </p:spPr>
        <p:txBody>
          <a:bodyPr wrap="square" rtlCol="0">
            <a:spAutoFit/>
          </a:bodyPr>
          <a:lstStyle/>
          <a:p>
            <a:r>
              <a:rPr lang="el-GR" dirty="0" smtClean="0"/>
              <a:t>Σκηνή 3</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00:00:50</a:t>
            </a:r>
            <a:endParaRPr lang="en-GB" dirty="0" smtClean="0"/>
          </a:p>
          <a:p>
            <a:endParaRPr lang="en-GB" dirty="0"/>
          </a:p>
          <a:p>
            <a:r>
              <a:rPr lang="el-GR" dirty="0" smtClean="0"/>
              <a:t>Εικόνα                                                              Ήχος</a:t>
            </a:r>
            <a:endParaRPr lang="el-GR" dirty="0"/>
          </a:p>
        </p:txBody>
      </p:sp>
      <p:sp>
        <p:nvSpPr>
          <p:cNvPr id="5" name="Rectangle 4"/>
          <p:cNvSpPr/>
          <p:nvPr/>
        </p:nvSpPr>
        <p:spPr>
          <a:xfrm>
            <a:off x="714348" y="928670"/>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714348" y="428604"/>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714348" y="1428736"/>
            <a:ext cx="3786214" cy="5929354"/>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500562" y="1428736"/>
            <a:ext cx="3714776" cy="5929354"/>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714348" y="1428736"/>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714348" y="1928802"/>
            <a:ext cx="3857652" cy="5539978"/>
          </a:xfrm>
          <a:prstGeom prst="rect">
            <a:avLst/>
          </a:prstGeom>
          <a:noFill/>
        </p:spPr>
        <p:txBody>
          <a:bodyPr wrap="square" rtlCol="0">
            <a:spAutoFit/>
          </a:bodyPr>
          <a:lstStyle/>
          <a:p>
            <a:r>
              <a:rPr lang="el-GR" sz="1600" dirty="0"/>
              <a:t>Εμφανίζονται </a:t>
            </a:r>
            <a:r>
              <a:rPr lang="el-GR" sz="1600" dirty="0" smtClean="0"/>
              <a:t>στον πίνακα εικόνες </a:t>
            </a:r>
            <a:r>
              <a:rPr lang="el-GR" sz="1600" dirty="0"/>
              <a:t>σχετικές με τις πληροφορίες που αναφέρονται</a:t>
            </a:r>
            <a:r>
              <a:rPr lang="el-GR" sz="1600" dirty="0" smtClean="0"/>
              <a:t>.</a:t>
            </a:r>
          </a:p>
          <a:p>
            <a:r>
              <a:rPr lang="el-GR" sz="1600" dirty="0"/>
              <a:t/>
            </a:r>
            <a:br>
              <a:rPr lang="el-GR" sz="1600" dirty="0"/>
            </a:br>
            <a:r>
              <a:rPr lang="en-GB" sz="1600" dirty="0"/>
              <a:t>Juan</a:t>
            </a:r>
            <a:r>
              <a:rPr lang="el-GR" sz="1600" dirty="0"/>
              <a:t>- Οι άποικοι Ευρωπαίοι εκμεταλλεύτηκαν το πλούσιο υπέδαφος και εμπορεύτηκαν τα τροπικά προϊόντα της Νοτίου Αμερικής με σκοπό την δική τους οικονομική ανάπτυξη. Αυτό υπήρξε μια από τις βασικές αιτίες της καθυστέρησης της ηπείρου στον οικονομικό τομέα. </a:t>
            </a:r>
          </a:p>
          <a:p>
            <a:r>
              <a:rPr lang="en-GB" sz="1600" dirty="0"/>
              <a:t>Juanita</a:t>
            </a:r>
            <a:r>
              <a:rPr lang="el-GR" sz="1600" dirty="0"/>
              <a:t>- Άλλες αιτίες ήταν τα δικτατορικά καθεστώτα, που αφαιρούσαν κάθε ελευθερία των ανθρώπων και η μεγάλη διάρκεια των επαναστατικών κινημάτων για την ανεξαρτησία. Επίσης σημαντικό λόγο της καθυστέρησης της ανάπτυξης σήμερα αποτελεί η μεγάλη αύξηση του πληθυσμού. Οι αγρότες εγκαταλείπουν την ύπαιθρο και συνωστίζονται στις μεγάλες πόλεις, όπου μη βρίσκοντας εργασία και κατοικία ζουν κάτω από συνθήκες μεγάλης φτώχειας.</a:t>
            </a:r>
          </a:p>
          <a:p>
            <a:r>
              <a:rPr lang="el-G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785794"/>
            <a:ext cx="7500990" cy="1477328"/>
          </a:xfrm>
          <a:prstGeom prst="rect">
            <a:avLst/>
          </a:prstGeom>
          <a:noFill/>
        </p:spPr>
        <p:txBody>
          <a:bodyPr wrap="square" rtlCol="0">
            <a:spAutoFit/>
          </a:bodyPr>
          <a:lstStyle/>
          <a:p>
            <a:r>
              <a:rPr lang="el-GR" dirty="0"/>
              <a:t>Σκηνή 4</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00:00:50 </a:t>
            </a:r>
            <a:endParaRPr lang="en-GB" dirty="0" smtClean="0"/>
          </a:p>
          <a:p>
            <a:endParaRPr lang="en-GB" dirty="0"/>
          </a:p>
          <a:p>
            <a:r>
              <a:rPr lang="el-GR" dirty="0" smtClean="0"/>
              <a:t>Εικόνα                                                              Ήχος</a:t>
            </a:r>
            <a:endParaRPr lang="el-GR" dirty="0"/>
          </a:p>
        </p:txBody>
      </p:sp>
      <p:sp>
        <p:nvSpPr>
          <p:cNvPr id="6" name="Rectangle 5"/>
          <p:cNvSpPr/>
          <p:nvPr/>
        </p:nvSpPr>
        <p:spPr>
          <a:xfrm>
            <a:off x="642910" y="1285860"/>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7" name="Rectangle 6"/>
          <p:cNvSpPr/>
          <p:nvPr/>
        </p:nvSpPr>
        <p:spPr>
          <a:xfrm>
            <a:off x="642910" y="785794"/>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Rectangle 7"/>
          <p:cNvSpPr/>
          <p:nvPr/>
        </p:nvSpPr>
        <p:spPr>
          <a:xfrm>
            <a:off x="642910" y="1785926"/>
            <a:ext cx="3786214" cy="657229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9" name="Rectangle 8"/>
          <p:cNvSpPr/>
          <p:nvPr/>
        </p:nvSpPr>
        <p:spPr>
          <a:xfrm>
            <a:off x="4429124" y="1785926"/>
            <a:ext cx="3714776" cy="657229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Rectangle 9"/>
          <p:cNvSpPr/>
          <p:nvPr/>
        </p:nvSpPr>
        <p:spPr>
          <a:xfrm>
            <a:off x="642910" y="1785926"/>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TextBox 10"/>
          <p:cNvSpPr txBox="1"/>
          <p:nvPr/>
        </p:nvSpPr>
        <p:spPr>
          <a:xfrm>
            <a:off x="642910" y="2285992"/>
            <a:ext cx="3786214" cy="6801862"/>
          </a:xfrm>
          <a:prstGeom prst="rect">
            <a:avLst/>
          </a:prstGeom>
          <a:noFill/>
        </p:spPr>
        <p:txBody>
          <a:bodyPr wrap="square" rtlCol="0">
            <a:spAutoFit/>
          </a:bodyPr>
          <a:lstStyle/>
          <a:p>
            <a:r>
              <a:rPr lang="el-GR" sz="1600" dirty="0" smtClean="0"/>
              <a:t>Πλάνο 1</a:t>
            </a:r>
          </a:p>
          <a:p>
            <a:r>
              <a:rPr lang="en-GB" sz="1600" dirty="0" smtClean="0"/>
              <a:t>Juanita</a:t>
            </a:r>
            <a:r>
              <a:rPr lang="el-GR" sz="1600" dirty="0" smtClean="0"/>
              <a:t>- Γνωρίζει κάποιος από εσάς ποια χώρα είναι αυτή;(Ακολουθεί κενό για να μαντέψουν τα παιδιά)</a:t>
            </a:r>
          </a:p>
          <a:p>
            <a:r>
              <a:rPr lang="el-GR" sz="1600" dirty="0" smtClean="0"/>
              <a:t>Οι </a:t>
            </a:r>
            <a:r>
              <a:rPr lang="el-GR" sz="1600" dirty="0"/>
              <a:t>ήρωες με ραβδί επιδεικνύουν στον χάρτη την </a:t>
            </a:r>
            <a:r>
              <a:rPr lang="el-GR" sz="1600" dirty="0" smtClean="0"/>
              <a:t>Αργεντινή. Η χώρα αλλάζει χρώμα. Ακούγεται </a:t>
            </a:r>
            <a:r>
              <a:rPr lang="el-GR" sz="1600" dirty="0"/>
              <a:t>παραδοσιακή μουσική της </a:t>
            </a:r>
            <a:r>
              <a:rPr lang="el-GR" sz="1600" dirty="0" smtClean="0"/>
              <a:t>χώρας.</a:t>
            </a:r>
            <a:endParaRPr lang="el-GR" sz="1600" dirty="0"/>
          </a:p>
          <a:p>
            <a:endParaRPr lang="el-GR" sz="1600" dirty="0" smtClean="0"/>
          </a:p>
          <a:p>
            <a:r>
              <a:rPr lang="el-GR" sz="1600" dirty="0" smtClean="0"/>
              <a:t>Πλάνο 2</a:t>
            </a:r>
          </a:p>
          <a:p>
            <a:r>
              <a:rPr lang="en-GB" sz="1600" dirty="0" smtClean="0"/>
              <a:t>Juan</a:t>
            </a:r>
            <a:r>
              <a:rPr lang="el-GR" sz="1600" dirty="0"/>
              <a:t>- Αυτή είναι η Αργεντινή με πρωτεύουσα το Μπουένος </a:t>
            </a:r>
            <a:r>
              <a:rPr lang="el-GR" sz="1600" dirty="0" smtClean="0"/>
              <a:t>Άιρες</a:t>
            </a:r>
          </a:p>
          <a:p>
            <a:r>
              <a:rPr lang="el-GR" sz="1600" dirty="0" smtClean="0"/>
              <a:t>Εμφανίζεται στον χάρτη ή τοποθεσία όπου βρίσκεται το Μπουένος Άιρες.</a:t>
            </a:r>
          </a:p>
          <a:p>
            <a:endParaRPr lang="el-GR" sz="1600" dirty="0" smtClean="0"/>
          </a:p>
          <a:p>
            <a:r>
              <a:rPr lang="el-GR" sz="1600" dirty="0" smtClean="0"/>
              <a:t>Πλάνο 3 </a:t>
            </a:r>
            <a:r>
              <a:rPr lang="el-GR" sz="1600" dirty="0"/>
              <a:t/>
            </a:r>
            <a:br>
              <a:rPr lang="el-GR" sz="1600" dirty="0"/>
            </a:br>
            <a:r>
              <a:rPr lang="en-GB" sz="1600" dirty="0"/>
              <a:t>Juanita</a:t>
            </a:r>
            <a:r>
              <a:rPr lang="el-GR" sz="1600" dirty="0"/>
              <a:t>-</a:t>
            </a:r>
            <a:r>
              <a:rPr lang="en-GB" sz="1600" dirty="0"/>
              <a:t>H </a:t>
            </a:r>
            <a:r>
              <a:rPr lang="el-GR" sz="1600" dirty="0"/>
              <a:t>Αργεντινή είναι ένα από τα πλέον ανεπτυγμένα κράτη της Νοτίου Αμερικής και κατέχει μια από τις πρώτες θέσεις παγκοσμίως ως προς την παραγωγή κρεάτων. </a:t>
            </a:r>
          </a:p>
          <a:p>
            <a:r>
              <a:rPr lang="el-GR" sz="1600" dirty="0" smtClean="0"/>
              <a:t>Εμφανίζονται εικόνες </a:t>
            </a:r>
            <a:r>
              <a:rPr lang="el-GR" sz="1600" dirty="0"/>
              <a:t>της </a:t>
            </a:r>
            <a:r>
              <a:rPr lang="el-GR" sz="1600" dirty="0" smtClean="0"/>
              <a:t>χώρας στον πίνακα. </a:t>
            </a:r>
            <a:endParaRPr lang="el-GR" sz="1600" dirty="0"/>
          </a:p>
          <a:p>
            <a:endParaRPr lang="el-GR" sz="1600" dirty="0"/>
          </a:p>
          <a:p>
            <a:r>
              <a:rPr lang="el-GR" sz="1600" dirty="0" smtClean="0"/>
              <a:t>Η κάμερα καλύπτει όλο το σκηνικό.</a:t>
            </a:r>
          </a:p>
          <a:p>
            <a:r>
              <a:rPr lang="el-GR" dirty="0"/>
              <a:t/>
            </a:r>
            <a:br>
              <a:rPr lang="el-GR" dirty="0"/>
            </a:br>
            <a:endParaRPr lang="el-GR" dirty="0"/>
          </a:p>
        </p:txBody>
      </p:sp>
      <p:sp>
        <p:nvSpPr>
          <p:cNvPr id="12" name="TextBox 11"/>
          <p:cNvSpPr txBox="1"/>
          <p:nvPr/>
        </p:nvSpPr>
        <p:spPr>
          <a:xfrm>
            <a:off x="4500562" y="2389054"/>
            <a:ext cx="3643338" cy="3139321"/>
          </a:xfrm>
          <a:prstGeom prst="rect">
            <a:avLst/>
          </a:prstGeom>
          <a:noFill/>
        </p:spPr>
        <p:txBody>
          <a:bodyPr wrap="square" rtlCol="0">
            <a:spAutoFit/>
          </a:bodyPr>
          <a:lstStyle/>
          <a:p>
            <a:r>
              <a:rPr lang="el-GR" dirty="0" smtClean="0"/>
              <a:t>Πλάνο 1</a:t>
            </a:r>
            <a:endParaRPr lang="el-GR" dirty="0"/>
          </a:p>
          <a:p>
            <a:r>
              <a:rPr lang="el-GR" dirty="0" smtClean="0"/>
              <a:t>Ακούγεται μουσική ταγκό στον χρόνο που έχουν οι μαθητές να μαντέψουν.</a:t>
            </a:r>
          </a:p>
          <a:p>
            <a:endParaRPr lang="el-GR" dirty="0"/>
          </a:p>
          <a:p>
            <a:r>
              <a:rPr lang="el-GR" dirty="0" smtClean="0"/>
              <a:t>Πλάνο 3</a:t>
            </a:r>
          </a:p>
          <a:p>
            <a:r>
              <a:rPr lang="el-GR" dirty="0" smtClean="0"/>
              <a:t>Ακούγεται η μουσική ταγκό μόλις σταματήσει η </a:t>
            </a:r>
            <a:r>
              <a:rPr lang="en-GB" dirty="0" smtClean="0"/>
              <a:t>Juanita</a:t>
            </a:r>
            <a:r>
              <a:rPr lang="el-GR" dirty="0" smtClean="0"/>
              <a:t> να μιλάει , όσο προβάλλονται οι εικόνες της χώρας.</a:t>
            </a:r>
          </a:p>
          <a:p>
            <a:r>
              <a:rPr lang="el-GR" dirty="0"/>
              <a:t/>
            </a:r>
            <a:br>
              <a:rPr lang="el-GR" dirty="0"/>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00990" cy="1477328"/>
          </a:xfrm>
          <a:prstGeom prst="rect">
            <a:avLst/>
          </a:prstGeom>
          <a:noFill/>
        </p:spPr>
        <p:txBody>
          <a:bodyPr wrap="square" rtlCol="0">
            <a:spAutoFit/>
          </a:bodyPr>
          <a:lstStyle/>
          <a:p>
            <a:r>
              <a:rPr lang="el-GR" dirty="0"/>
              <a:t>Σκηνή 5</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00:00:50 </a:t>
            </a:r>
            <a:endParaRPr lang="en-GB" dirty="0" smtClean="0"/>
          </a:p>
          <a:p>
            <a:endParaRPr lang="en-GB" dirty="0"/>
          </a:p>
          <a:p>
            <a:r>
              <a:rPr lang="el-GR" dirty="0" smtClean="0"/>
              <a:t>Εικόνα                                                              Ήχος</a:t>
            </a:r>
            <a:endParaRPr lang="el-GR" dirty="0"/>
          </a:p>
        </p:txBody>
      </p:sp>
      <p:sp>
        <p:nvSpPr>
          <p:cNvPr id="5" name="Rectangle 4"/>
          <p:cNvSpPr/>
          <p:nvPr/>
        </p:nvSpPr>
        <p:spPr>
          <a:xfrm>
            <a:off x="642910" y="857232"/>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642910" y="357166"/>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642910" y="1357298"/>
            <a:ext cx="3786214" cy="7358114"/>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429124" y="1357298"/>
            <a:ext cx="3714776" cy="728667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42910" y="1357298"/>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57364"/>
            <a:ext cx="3786214" cy="6740307"/>
          </a:xfrm>
          <a:prstGeom prst="rect">
            <a:avLst/>
          </a:prstGeom>
          <a:noFill/>
        </p:spPr>
        <p:txBody>
          <a:bodyPr wrap="square" rtlCol="0">
            <a:spAutoFit/>
          </a:bodyPr>
          <a:lstStyle/>
          <a:p>
            <a:r>
              <a:rPr lang="el-GR" dirty="0" smtClean="0"/>
              <a:t>Πλάνο 1</a:t>
            </a:r>
          </a:p>
          <a:p>
            <a:r>
              <a:rPr lang="en-GB" dirty="0" smtClean="0"/>
              <a:t>Juanita</a:t>
            </a:r>
            <a:r>
              <a:rPr lang="el-GR" dirty="0" smtClean="0"/>
              <a:t>- Γνωρίζει κάποιος από εσάς ποια χώρα είναι αυτή;(Ακολουθεί κενό για να μαντέψουν τα παιδιά)</a:t>
            </a:r>
          </a:p>
          <a:p>
            <a:r>
              <a:rPr lang="el-GR" dirty="0" smtClean="0"/>
              <a:t>Οι ήρωες με ραβδί επιδεικνύουν στον χάρτη την Χιλή. Η χώρα αλλάζει χρώμα. Ακούγεται παραδοσιακή μουσική της χώρας.</a:t>
            </a:r>
          </a:p>
          <a:p>
            <a:endParaRPr lang="el-GR" dirty="0" smtClean="0"/>
          </a:p>
          <a:p>
            <a:r>
              <a:rPr lang="el-GR" dirty="0" smtClean="0"/>
              <a:t>Πλάνο 2</a:t>
            </a:r>
          </a:p>
          <a:p>
            <a:r>
              <a:rPr lang="en-GB" dirty="0" smtClean="0"/>
              <a:t>Juan</a:t>
            </a:r>
            <a:r>
              <a:rPr lang="el-GR" dirty="0" smtClean="0"/>
              <a:t>- Αυτή είναι η Χιλή με πρωτεύουσα το Σαντιάγο</a:t>
            </a:r>
          </a:p>
          <a:p>
            <a:r>
              <a:rPr lang="el-GR" dirty="0" smtClean="0"/>
              <a:t>Εμφανίζεται στον χάρτη ή τοποθεσία όπου βρίσκεται το Σαντιάγο.</a:t>
            </a:r>
          </a:p>
          <a:p>
            <a:endParaRPr lang="el-GR" dirty="0" smtClean="0"/>
          </a:p>
          <a:p>
            <a:r>
              <a:rPr lang="el-GR" dirty="0" smtClean="0"/>
              <a:t>Πλάνο 3 </a:t>
            </a:r>
            <a:br>
              <a:rPr lang="el-GR" dirty="0" smtClean="0"/>
            </a:br>
            <a:r>
              <a:rPr lang="en-GB" dirty="0"/>
              <a:t> Juanita</a:t>
            </a:r>
            <a:r>
              <a:rPr lang="el-GR" dirty="0"/>
              <a:t>-</a:t>
            </a:r>
            <a:r>
              <a:rPr lang="en-GB" dirty="0"/>
              <a:t>H </a:t>
            </a:r>
            <a:r>
              <a:rPr lang="el-GR" dirty="0"/>
              <a:t>Χιλή διαθέτει πλούσια κοιτάσματα σιδήρου και χαλκού. Η χώρα αυτή έχει ταλαιπωρηθεί από μια σειρά δικτατορικών καθεστώτων.</a:t>
            </a:r>
          </a:p>
          <a:p>
            <a:r>
              <a:rPr lang="el-GR" dirty="0" smtClean="0"/>
              <a:t>Εμφανίζονται εικόνες της χώρας στον πίνακα. </a:t>
            </a:r>
          </a:p>
          <a:p>
            <a:endParaRPr lang="el-GR" dirty="0" smtClean="0"/>
          </a:p>
          <a:p>
            <a:r>
              <a:rPr lang="el-GR" dirty="0" smtClean="0"/>
              <a:t>Η κάμερα καλύπτει όλο το σκηνικό.</a:t>
            </a:r>
            <a:endParaRPr lang="el-GR" dirty="0"/>
          </a:p>
        </p:txBody>
      </p:sp>
      <p:sp>
        <p:nvSpPr>
          <p:cNvPr id="11" name="TextBox 10"/>
          <p:cNvSpPr txBox="1"/>
          <p:nvPr/>
        </p:nvSpPr>
        <p:spPr>
          <a:xfrm>
            <a:off x="4500562" y="1928802"/>
            <a:ext cx="3643338" cy="3416320"/>
          </a:xfrm>
          <a:prstGeom prst="rect">
            <a:avLst/>
          </a:prstGeom>
          <a:noFill/>
        </p:spPr>
        <p:txBody>
          <a:bodyPr wrap="square" rtlCol="0">
            <a:spAutoFit/>
          </a:bodyPr>
          <a:lstStyle/>
          <a:p>
            <a:r>
              <a:rPr lang="el-GR" dirty="0" smtClean="0"/>
              <a:t>Πλάνο 1</a:t>
            </a:r>
            <a:endParaRPr lang="el-GR" dirty="0"/>
          </a:p>
          <a:p>
            <a:r>
              <a:rPr lang="el-GR" dirty="0" smtClean="0"/>
              <a:t>Ακούγεται παραδοσιακή μουσική στον χρόνο που έχουν οι μαθητές να μαντέψουν.</a:t>
            </a:r>
          </a:p>
          <a:p>
            <a:endParaRPr lang="el-GR" dirty="0"/>
          </a:p>
          <a:p>
            <a:r>
              <a:rPr lang="el-GR" dirty="0" smtClean="0"/>
              <a:t>Πλάνο 3</a:t>
            </a:r>
          </a:p>
          <a:p>
            <a:r>
              <a:rPr lang="el-GR" dirty="0" smtClean="0"/>
              <a:t>Ακούγεται η παραδοσιακή μουσική μόλις σταματήσει η </a:t>
            </a:r>
            <a:r>
              <a:rPr lang="en-GB" dirty="0" smtClean="0"/>
              <a:t>Juanita</a:t>
            </a:r>
            <a:r>
              <a:rPr lang="el-GR" dirty="0" smtClean="0"/>
              <a:t> να μιλάει , όσο προβάλλονται οι εικόνες της χώρας.</a:t>
            </a:r>
          </a:p>
          <a:p>
            <a:r>
              <a:rPr lang="el-GR" dirty="0"/>
              <a:t/>
            </a:r>
            <a:br>
              <a:rPr lang="el-GR" dirty="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00990" cy="1477328"/>
          </a:xfrm>
          <a:prstGeom prst="rect">
            <a:avLst/>
          </a:prstGeom>
          <a:noFill/>
        </p:spPr>
        <p:txBody>
          <a:bodyPr wrap="square" rtlCol="0">
            <a:spAutoFit/>
          </a:bodyPr>
          <a:lstStyle/>
          <a:p>
            <a:r>
              <a:rPr lang="el-GR" dirty="0"/>
              <a:t>Σκηνή </a:t>
            </a:r>
            <a:r>
              <a:rPr lang="el-GR" dirty="0" smtClean="0"/>
              <a:t>6</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00:00:50 </a:t>
            </a:r>
            <a:endParaRPr lang="en-GB" dirty="0" smtClean="0"/>
          </a:p>
          <a:p>
            <a:endParaRPr lang="en-GB" dirty="0"/>
          </a:p>
          <a:p>
            <a:r>
              <a:rPr lang="el-GR" dirty="0" smtClean="0"/>
              <a:t>Εικόνα                                                              Ήχος</a:t>
            </a:r>
            <a:endParaRPr lang="el-GR" dirty="0"/>
          </a:p>
        </p:txBody>
      </p:sp>
      <p:sp>
        <p:nvSpPr>
          <p:cNvPr id="5" name="Rectangle 4"/>
          <p:cNvSpPr/>
          <p:nvPr/>
        </p:nvSpPr>
        <p:spPr>
          <a:xfrm>
            <a:off x="642910" y="857232"/>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642910" y="357166"/>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642910" y="1357298"/>
            <a:ext cx="3786214" cy="7358114"/>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429124" y="1357298"/>
            <a:ext cx="3714776" cy="728667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42910" y="1357298"/>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57364"/>
            <a:ext cx="3786214" cy="6740307"/>
          </a:xfrm>
          <a:prstGeom prst="rect">
            <a:avLst/>
          </a:prstGeom>
          <a:noFill/>
        </p:spPr>
        <p:txBody>
          <a:bodyPr wrap="square" rtlCol="0">
            <a:spAutoFit/>
          </a:bodyPr>
          <a:lstStyle/>
          <a:p>
            <a:r>
              <a:rPr lang="el-GR" dirty="0" smtClean="0"/>
              <a:t>Πλάνο 1</a:t>
            </a:r>
          </a:p>
          <a:p>
            <a:r>
              <a:rPr lang="en-GB" dirty="0" smtClean="0"/>
              <a:t>Juanita</a:t>
            </a:r>
            <a:r>
              <a:rPr lang="el-GR" dirty="0" smtClean="0"/>
              <a:t>- Γνωρίζει κάποιος από εσάς ποια χώρα είναι αυτή;(Ακολουθεί κενό για να μαντέψουν τα παιδιά)</a:t>
            </a:r>
          </a:p>
          <a:p>
            <a:r>
              <a:rPr lang="el-GR" dirty="0" smtClean="0"/>
              <a:t>Οι ήρωες με ραβδί επιδεικνύουν στον χάρτη </a:t>
            </a:r>
            <a:r>
              <a:rPr lang="el-GR" dirty="0"/>
              <a:t>το Περού </a:t>
            </a:r>
            <a:r>
              <a:rPr lang="el-GR" dirty="0" smtClean="0"/>
              <a:t>. Η χώρα αλλάζει χρώμα. Ακούγεται παραδοσιακή μουσική της χώρας.</a:t>
            </a:r>
          </a:p>
          <a:p>
            <a:endParaRPr lang="el-GR" dirty="0" smtClean="0"/>
          </a:p>
          <a:p>
            <a:r>
              <a:rPr lang="el-GR" dirty="0" smtClean="0"/>
              <a:t>Πλάνο 2</a:t>
            </a:r>
          </a:p>
          <a:p>
            <a:r>
              <a:rPr lang="en-GB" dirty="0" smtClean="0"/>
              <a:t>Juan</a:t>
            </a:r>
            <a:r>
              <a:rPr lang="el-GR" dirty="0" smtClean="0"/>
              <a:t>- Αυτό είναι το Περού με πρωτεύουσα τη Λίμα</a:t>
            </a:r>
          </a:p>
          <a:p>
            <a:r>
              <a:rPr lang="el-GR" dirty="0" smtClean="0"/>
              <a:t>Εμφανίζεται στον χάρτη ή τοποθεσία όπου βρίσκεται η Λίμα.</a:t>
            </a:r>
          </a:p>
          <a:p>
            <a:endParaRPr lang="el-GR" dirty="0" smtClean="0"/>
          </a:p>
          <a:p>
            <a:r>
              <a:rPr lang="el-GR" dirty="0" smtClean="0"/>
              <a:t>Πλάνο 3 </a:t>
            </a:r>
            <a:br>
              <a:rPr lang="el-GR" dirty="0" smtClean="0"/>
            </a:br>
            <a:r>
              <a:rPr lang="en-GB" dirty="0"/>
              <a:t> Juanita</a:t>
            </a:r>
            <a:r>
              <a:rPr lang="el-GR" dirty="0"/>
              <a:t>-</a:t>
            </a:r>
            <a:r>
              <a:rPr lang="en-GB" dirty="0"/>
              <a:t>H </a:t>
            </a:r>
            <a:r>
              <a:rPr lang="el-GR" dirty="0"/>
              <a:t>Χιλή διαθέτει πλούσια κοιτάσματα σιδήρου και χαλκού. Η χώρα αυτή έχει ταλαιπωρηθεί από μια σειρά δικτατορικών καθεστώτων.</a:t>
            </a:r>
          </a:p>
          <a:p>
            <a:r>
              <a:rPr lang="el-GR" dirty="0" smtClean="0"/>
              <a:t>Εμφανίζονται εικόνες της χώρας στον πίνακα. </a:t>
            </a:r>
          </a:p>
          <a:p>
            <a:endParaRPr lang="el-GR" dirty="0" smtClean="0"/>
          </a:p>
          <a:p>
            <a:r>
              <a:rPr lang="el-GR" dirty="0" smtClean="0"/>
              <a:t>Η κάμερα καλύπτει όλο το σκηνικό.</a:t>
            </a:r>
            <a:endParaRPr lang="el-GR" dirty="0"/>
          </a:p>
        </p:txBody>
      </p:sp>
      <p:sp>
        <p:nvSpPr>
          <p:cNvPr id="11" name="TextBox 10"/>
          <p:cNvSpPr txBox="1"/>
          <p:nvPr/>
        </p:nvSpPr>
        <p:spPr>
          <a:xfrm>
            <a:off x="4500562" y="1928802"/>
            <a:ext cx="3643338" cy="3416320"/>
          </a:xfrm>
          <a:prstGeom prst="rect">
            <a:avLst/>
          </a:prstGeom>
          <a:noFill/>
        </p:spPr>
        <p:txBody>
          <a:bodyPr wrap="square" rtlCol="0">
            <a:spAutoFit/>
          </a:bodyPr>
          <a:lstStyle/>
          <a:p>
            <a:r>
              <a:rPr lang="el-GR" dirty="0" smtClean="0"/>
              <a:t>Πλάνο 1</a:t>
            </a:r>
            <a:endParaRPr lang="el-GR" dirty="0"/>
          </a:p>
          <a:p>
            <a:r>
              <a:rPr lang="el-GR" dirty="0" smtClean="0"/>
              <a:t>Ακούγεται παραδοσιακή μουσική στον χρόνο που έχουν οι μαθητές να μαντέψουν.</a:t>
            </a:r>
          </a:p>
          <a:p>
            <a:endParaRPr lang="el-GR" dirty="0"/>
          </a:p>
          <a:p>
            <a:r>
              <a:rPr lang="el-GR" dirty="0" smtClean="0"/>
              <a:t>Πλάνο 3</a:t>
            </a:r>
          </a:p>
          <a:p>
            <a:r>
              <a:rPr lang="el-GR" dirty="0" smtClean="0"/>
              <a:t>Ακούγεται η παραδοσιακή μουσική μόλις σταματήσει η </a:t>
            </a:r>
            <a:r>
              <a:rPr lang="en-GB" dirty="0" smtClean="0"/>
              <a:t>Juanita</a:t>
            </a:r>
            <a:r>
              <a:rPr lang="el-GR" dirty="0" smtClean="0"/>
              <a:t> να μιλάει , όσο προβάλλονται οι εικόνες της χώρας.</a:t>
            </a:r>
          </a:p>
          <a:p>
            <a:r>
              <a:rPr lang="el-GR" dirty="0"/>
              <a:t/>
            </a:r>
            <a:br>
              <a:rPr lang="el-GR" dirty="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00990" cy="1477328"/>
          </a:xfrm>
          <a:prstGeom prst="rect">
            <a:avLst/>
          </a:prstGeom>
          <a:noFill/>
        </p:spPr>
        <p:txBody>
          <a:bodyPr wrap="square" rtlCol="0">
            <a:spAutoFit/>
          </a:bodyPr>
          <a:lstStyle/>
          <a:p>
            <a:r>
              <a:rPr lang="el-GR" dirty="0"/>
              <a:t>Σκηνή </a:t>
            </a:r>
            <a:r>
              <a:rPr lang="el-GR" dirty="0" smtClean="0"/>
              <a:t>7</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00:00:65 </a:t>
            </a:r>
            <a:endParaRPr lang="en-GB" dirty="0" smtClean="0"/>
          </a:p>
          <a:p>
            <a:endParaRPr lang="en-GB" dirty="0"/>
          </a:p>
          <a:p>
            <a:r>
              <a:rPr lang="el-GR" dirty="0" smtClean="0"/>
              <a:t>Εικόνα                                                              Ήχος</a:t>
            </a:r>
            <a:endParaRPr lang="el-GR" dirty="0"/>
          </a:p>
        </p:txBody>
      </p:sp>
      <p:sp>
        <p:nvSpPr>
          <p:cNvPr id="5" name="Rectangle 4"/>
          <p:cNvSpPr/>
          <p:nvPr/>
        </p:nvSpPr>
        <p:spPr>
          <a:xfrm>
            <a:off x="642910" y="857232"/>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642910" y="357166"/>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642910" y="1357298"/>
            <a:ext cx="3786214" cy="1028707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429124" y="1357298"/>
            <a:ext cx="3714776" cy="10287072"/>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42910" y="1357298"/>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25853"/>
            <a:ext cx="3786214" cy="10064294"/>
          </a:xfrm>
          <a:prstGeom prst="rect">
            <a:avLst/>
          </a:prstGeom>
          <a:noFill/>
        </p:spPr>
        <p:txBody>
          <a:bodyPr wrap="square" rtlCol="0">
            <a:spAutoFit/>
          </a:bodyPr>
          <a:lstStyle/>
          <a:p>
            <a:r>
              <a:rPr lang="el-GR" dirty="0" smtClean="0"/>
              <a:t>Πλάνο 1</a:t>
            </a:r>
          </a:p>
          <a:p>
            <a:r>
              <a:rPr lang="en-GB" dirty="0" smtClean="0"/>
              <a:t>Juanita</a:t>
            </a:r>
            <a:r>
              <a:rPr lang="el-GR" dirty="0" smtClean="0"/>
              <a:t>- Γνωρίζει κάποιος από εσάς ποια χώρα είναι αυτή;(Ακολουθεί κενό για να μαντέψουν τα παιδιά)</a:t>
            </a:r>
          </a:p>
          <a:p>
            <a:r>
              <a:rPr lang="el-GR" dirty="0" smtClean="0"/>
              <a:t>Οι ήρωες με ραβδί επιδεικνύουν στον χάρτη την Βραζιλία. Η χώρα αλλάζει χρώμα. Ακούγεται παραδοσιακή μουσική της χώρας.</a:t>
            </a:r>
          </a:p>
          <a:p>
            <a:endParaRPr lang="el-GR" dirty="0" smtClean="0"/>
          </a:p>
          <a:p>
            <a:r>
              <a:rPr lang="el-GR" dirty="0" smtClean="0"/>
              <a:t>Πλάνο 2</a:t>
            </a:r>
          </a:p>
          <a:p>
            <a:r>
              <a:rPr lang="en-GB" dirty="0" smtClean="0"/>
              <a:t>Juan</a:t>
            </a:r>
            <a:r>
              <a:rPr lang="el-GR" dirty="0" smtClean="0"/>
              <a:t>- Αυτή είναι η Βραζιλία με πρωτεύουσα την </a:t>
            </a:r>
            <a:r>
              <a:rPr lang="el-GR" dirty="0"/>
              <a:t>Μπραζίλια</a:t>
            </a:r>
            <a:r>
              <a:rPr lang="el-GR" dirty="0" smtClean="0"/>
              <a:t>.</a:t>
            </a:r>
          </a:p>
          <a:p>
            <a:r>
              <a:rPr lang="el-GR" dirty="0" smtClean="0"/>
              <a:t>Εμφανίζεται στον χάρτη ή τοποθεσία όπου βρίσκεται η </a:t>
            </a:r>
            <a:r>
              <a:rPr lang="el-GR" dirty="0"/>
              <a:t>Μπραζίλια</a:t>
            </a:r>
            <a:r>
              <a:rPr lang="el-GR" dirty="0" smtClean="0"/>
              <a:t>. Εμφανίζονται εικόνες της πρωτεύουσας.</a:t>
            </a:r>
          </a:p>
          <a:p>
            <a:endParaRPr lang="el-GR" dirty="0" smtClean="0"/>
          </a:p>
          <a:p>
            <a:r>
              <a:rPr lang="el-GR" dirty="0" smtClean="0"/>
              <a:t>Πλάνο 3 </a:t>
            </a:r>
          </a:p>
          <a:p>
            <a:r>
              <a:rPr lang="en-GB" dirty="0" smtClean="0"/>
              <a:t>Juanita- </a:t>
            </a:r>
            <a:r>
              <a:rPr lang="el-GR" dirty="0" smtClean="0"/>
              <a:t>Μια άλλη μεγάλη πόλη της Βραζιλ</a:t>
            </a:r>
            <a:r>
              <a:rPr lang="el-GR" dirty="0"/>
              <a:t>ί</a:t>
            </a:r>
            <a:r>
              <a:rPr lang="el-GR" dirty="0" smtClean="0"/>
              <a:t>ας είναι το Πουέρτο Ρίκο.</a:t>
            </a:r>
          </a:p>
          <a:p>
            <a:r>
              <a:rPr lang="el-GR" dirty="0" smtClean="0"/>
              <a:t>Εμφανίζεται η τοποθεσία του Πουέρτο Ρίκο στον χάρτη και στην συνέχεια εικόνες.</a:t>
            </a:r>
          </a:p>
          <a:p>
            <a:endParaRPr lang="el-GR" dirty="0"/>
          </a:p>
          <a:p>
            <a:r>
              <a:rPr lang="el-GR" dirty="0" smtClean="0"/>
              <a:t>Πλάνο 4 </a:t>
            </a:r>
            <a:br>
              <a:rPr lang="el-GR" dirty="0" smtClean="0"/>
            </a:br>
            <a:r>
              <a:rPr lang="en-GB" dirty="0"/>
              <a:t> Juanita</a:t>
            </a:r>
            <a:r>
              <a:rPr lang="el-GR" dirty="0" smtClean="0"/>
              <a:t>-</a:t>
            </a:r>
            <a:r>
              <a:rPr lang="en-GB" dirty="0"/>
              <a:t> H </a:t>
            </a:r>
            <a:r>
              <a:rPr lang="el-GR" dirty="0"/>
              <a:t>Βραζιλία είναι επίσης ένα από τα πλέον ανεπτυγμένα κράτη της Νοτίου Αμερικής της οποίας η γεωργία, η κτηνοτροφία και βιομηχανία βρίσκονται σε αρκετά υψηλό επίπεδο.</a:t>
            </a:r>
            <a:br>
              <a:rPr lang="el-GR" dirty="0"/>
            </a:br>
            <a:r>
              <a:rPr lang="el-GR" dirty="0" smtClean="0"/>
              <a:t>.</a:t>
            </a:r>
            <a:endParaRPr lang="el-GR" dirty="0"/>
          </a:p>
          <a:p>
            <a:r>
              <a:rPr lang="el-GR" dirty="0" smtClean="0"/>
              <a:t>Εμφανίζονται  σχετικές εικόνες στον πίνακα. </a:t>
            </a:r>
          </a:p>
          <a:p>
            <a:endParaRPr lang="el-GR" dirty="0" smtClean="0"/>
          </a:p>
          <a:p>
            <a:r>
              <a:rPr lang="el-GR" dirty="0" smtClean="0"/>
              <a:t>Η κάμερα καλύπτει όλο το σκηνικό.</a:t>
            </a:r>
            <a:endParaRPr lang="el-GR" dirty="0"/>
          </a:p>
        </p:txBody>
      </p:sp>
      <p:sp>
        <p:nvSpPr>
          <p:cNvPr id="11" name="TextBox 10"/>
          <p:cNvSpPr txBox="1"/>
          <p:nvPr/>
        </p:nvSpPr>
        <p:spPr>
          <a:xfrm>
            <a:off x="4500562" y="1928802"/>
            <a:ext cx="3643338" cy="1754326"/>
          </a:xfrm>
          <a:prstGeom prst="rect">
            <a:avLst/>
          </a:prstGeom>
          <a:noFill/>
        </p:spPr>
        <p:txBody>
          <a:bodyPr wrap="square" rtlCol="0">
            <a:spAutoFit/>
          </a:bodyPr>
          <a:lstStyle/>
          <a:p>
            <a:r>
              <a:rPr lang="el-GR" dirty="0" smtClean="0"/>
              <a:t>Πλάνο 1</a:t>
            </a:r>
            <a:endParaRPr lang="el-GR" dirty="0"/>
          </a:p>
          <a:p>
            <a:r>
              <a:rPr lang="el-GR" dirty="0" smtClean="0"/>
              <a:t>Ακούγεται παραδοσιακή μουσική στον χρόνο που έχουν οι μαθητές να μαντέψουν.</a:t>
            </a:r>
          </a:p>
          <a:p>
            <a:r>
              <a:rPr lang="el-GR" dirty="0"/>
              <a:t/>
            </a:r>
            <a:br>
              <a:rPr lang="el-GR" dirty="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00990" cy="1477328"/>
          </a:xfrm>
          <a:prstGeom prst="rect">
            <a:avLst/>
          </a:prstGeom>
          <a:noFill/>
        </p:spPr>
        <p:txBody>
          <a:bodyPr wrap="square" rtlCol="0">
            <a:spAutoFit/>
          </a:bodyPr>
          <a:lstStyle/>
          <a:p>
            <a:r>
              <a:rPr lang="el-GR" dirty="0"/>
              <a:t>Σκηνή 8</a:t>
            </a:r>
            <a:endParaRPr lang="en-GB" dirty="0" smtClean="0"/>
          </a:p>
          <a:p>
            <a:endParaRPr lang="el-GR" dirty="0"/>
          </a:p>
          <a:p>
            <a:r>
              <a:rPr lang="el-GR" dirty="0"/>
              <a:t>Μέγεθος </a:t>
            </a:r>
            <a:r>
              <a:rPr lang="el-GR" dirty="0" smtClean="0"/>
              <a:t>πλάνου</a:t>
            </a:r>
            <a:r>
              <a:rPr lang="en-GB" dirty="0"/>
              <a:t> </a:t>
            </a:r>
            <a:r>
              <a:rPr lang="en-GB" dirty="0" smtClean="0"/>
              <a:t> </a:t>
            </a:r>
            <a:r>
              <a:rPr lang="el-GR" dirty="0" smtClean="0"/>
              <a:t>30</a:t>
            </a:r>
            <a:r>
              <a:rPr lang="en-GB" dirty="0"/>
              <a:t>cm</a:t>
            </a:r>
            <a:r>
              <a:rPr lang="el-GR" dirty="0"/>
              <a:t>*</a:t>
            </a:r>
            <a:r>
              <a:rPr lang="en-GB" dirty="0"/>
              <a:t>50cm                       </a:t>
            </a:r>
            <a:r>
              <a:rPr lang="en-GB" dirty="0" smtClean="0"/>
              <a:t>                        </a:t>
            </a:r>
            <a:r>
              <a:rPr lang="el-GR" dirty="0" smtClean="0"/>
              <a:t>Χρόνος</a:t>
            </a:r>
            <a:r>
              <a:rPr lang="el-GR" dirty="0"/>
              <a:t> </a:t>
            </a:r>
            <a:r>
              <a:rPr lang="el-GR" dirty="0" smtClean="0"/>
              <a:t>00:00:20 </a:t>
            </a:r>
            <a:endParaRPr lang="en-GB" dirty="0" smtClean="0"/>
          </a:p>
          <a:p>
            <a:endParaRPr lang="en-GB" dirty="0"/>
          </a:p>
          <a:p>
            <a:r>
              <a:rPr lang="el-GR" dirty="0" smtClean="0"/>
              <a:t>Εικόνα                                                              Ήχος</a:t>
            </a:r>
            <a:endParaRPr lang="el-GR" dirty="0"/>
          </a:p>
        </p:txBody>
      </p:sp>
      <p:sp>
        <p:nvSpPr>
          <p:cNvPr id="5" name="Rectangle 4"/>
          <p:cNvSpPr/>
          <p:nvPr/>
        </p:nvSpPr>
        <p:spPr>
          <a:xfrm>
            <a:off x="642910" y="857232"/>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00:00:09</a:t>
            </a:r>
          </a:p>
        </p:txBody>
      </p:sp>
      <p:sp>
        <p:nvSpPr>
          <p:cNvPr id="6" name="Rectangle 5"/>
          <p:cNvSpPr/>
          <p:nvPr/>
        </p:nvSpPr>
        <p:spPr>
          <a:xfrm>
            <a:off x="642910" y="357166"/>
            <a:ext cx="7500990" cy="500066"/>
          </a:xfrm>
          <a:prstGeom prst="rect">
            <a:avLst/>
          </a:prstGeom>
          <a:solidFill>
            <a:schemeClr val="accent1">
              <a:alpha val="15000"/>
            </a:schemeClr>
          </a:solidFill>
          <a:ln>
            <a:solidFill>
              <a:schemeClr val="accent1">
                <a:shade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642910" y="1357298"/>
            <a:ext cx="3786214" cy="4500594"/>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8" name="Rectangle 7"/>
          <p:cNvSpPr/>
          <p:nvPr/>
        </p:nvSpPr>
        <p:spPr>
          <a:xfrm>
            <a:off x="4429124" y="1357298"/>
            <a:ext cx="3714776" cy="4500594"/>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42910" y="1357298"/>
            <a:ext cx="7500990" cy="500066"/>
          </a:xfrm>
          <a:prstGeom prst="rect">
            <a:avLst/>
          </a:prstGeom>
          <a:solidFill>
            <a:schemeClr val="accent1">
              <a:alpha val="0"/>
            </a:schemeClr>
          </a:solidFill>
          <a:ln>
            <a:solidFill>
              <a:schemeClr val="accent1">
                <a:shade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42910" y="1857364"/>
            <a:ext cx="3786214" cy="3693319"/>
          </a:xfrm>
          <a:prstGeom prst="rect">
            <a:avLst/>
          </a:prstGeom>
          <a:noFill/>
        </p:spPr>
        <p:txBody>
          <a:bodyPr wrap="square" rtlCol="0">
            <a:spAutoFit/>
          </a:bodyPr>
          <a:lstStyle/>
          <a:p>
            <a:r>
              <a:rPr lang="el-GR" dirty="0"/>
              <a:t>Οι ήρωες παρουσιάζουν την πορεία του ταξιδιού του Μαγγελάνου στον χάρτη. Πάνω στην πορεία εμφανίζεται το πλοίο  και η μορφή του Μαγγελάνου. Ταυτόχρονα τονίζονται και εμφανίζονται τα περιγράμματα των σημερινών χωρών από τις οποίες πέρασε. </a:t>
            </a:r>
          </a:p>
          <a:p>
            <a:r>
              <a:rPr lang="en-GB" dirty="0"/>
              <a:t>Juan</a:t>
            </a:r>
            <a:r>
              <a:rPr lang="el-GR" dirty="0"/>
              <a:t>- Ο μεγάλος εξερευνητής Μαγγελάνος πέρασε από δυο χώρες της Νοτίου Αμερικής καθώς έκανε για πρώτη φορά τον γύρο του κόσμου. Μπορείτε να βρείτε ποιες είναι?</a:t>
            </a:r>
          </a:p>
        </p:txBody>
      </p:sp>
      <p:sp>
        <p:nvSpPr>
          <p:cNvPr id="12" name="TextBox 11"/>
          <p:cNvSpPr txBox="1"/>
          <p:nvPr/>
        </p:nvSpPr>
        <p:spPr>
          <a:xfrm>
            <a:off x="4429124" y="1878821"/>
            <a:ext cx="3786214" cy="923330"/>
          </a:xfrm>
          <a:prstGeom prst="rect">
            <a:avLst/>
          </a:prstGeom>
          <a:noFill/>
        </p:spPr>
        <p:txBody>
          <a:bodyPr wrap="square" rtlCol="0">
            <a:spAutoFit/>
          </a:bodyPr>
          <a:lstStyle/>
          <a:p>
            <a:r>
              <a:rPr lang="el-GR" dirty="0" smtClean="0"/>
              <a:t>Ακούγεται ήχος θάλασσας καθώς το πλοίο του Μαγγελάνου ακολουθεί την διαδρομή στον χάρτη.</a:t>
            </a:r>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802</Words>
  <Application>Microsoft Office PowerPoint</Application>
  <PresentationFormat>On-screen Show (4:3)</PresentationFormat>
  <Paragraphs>180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Koko</dc:creator>
  <cp:lastModifiedBy>Koko</cp:lastModifiedBy>
  <cp:revision>23</cp:revision>
  <dcterms:created xsi:type="dcterms:W3CDTF">2010-05-03T11:12:46Z</dcterms:created>
  <dcterms:modified xsi:type="dcterms:W3CDTF">2010-05-03T14:53:48Z</dcterms:modified>
</cp:coreProperties>
</file>